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83" r:id="rId19"/>
    <p:sldId id="274" r:id="rId20"/>
    <p:sldId id="275" r:id="rId21"/>
    <p:sldId id="276" r:id="rId22"/>
    <p:sldId id="278" r:id="rId23"/>
    <p:sldId id="277" r:id="rId24"/>
    <p:sldId id="279" r:id="rId25"/>
    <p:sldId id="280" r:id="rId26"/>
    <p:sldId id="281" r:id="rId27"/>
    <p:sldId id="282"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7655E8-ABA1-4A86-B9DB-1AF482E73283}" type="datetimeFigureOut">
              <a:rPr lang="ru-RU" smtClean="0"/>
              <a:t>05.03.2013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0BB14C-B4C7-4B2D-AE98-2700608F4489}" type="slidenum">
              <a:rPr lang="ru-RU" smtClean="0"/>
              <a:t>‹#›</a:t>
            </a:fld>
            <a:endParaRPr lang="ru-RU"/>
          </a:p>
        </p:txBody>
      </p:sp>
    </p:spTree>
    <p:extLst>
      <p:ext uri="{BB962C8B-B14F-4D97-AF65-F5344CB8AC3E}">
        <p14:creationId xmlns:p14="http://schemas.microsoft.com/office/powerpoint/2010/main" val="2790775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0BB14C-B4C7-4B2D-AE98-2700608F4489}" type="slidenum">
              <a:rPr lang="ru-RU" smtClean="0"/>
              <a:t>2</a:t>
            </a:fld>
            <a:endParaRPr lang="ru-RU"/>
          </a:p>
        </p:txBody>
      </p:sp>
    </p:spTree>
    <p:extLst>
      <p:ext uri="{BB962C8B-B14F-4D97-AF65-F5344CB8AC3E}">
        <p14:creationId xmlns:p14="http://schemas.microsoft.com/office/powerpoint/2010/main" val="2355409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0BB14C-B4C7-4B2D-AE98-2700608F4489}" type="slidenum">
              <a:rPr lang="ru-RU" smtClean="0"/>
              <a:t>20</a:t>
            </a:fld>
            <a:endParaRPr lang="ru-RU"/>
          </a:p>
        </p:txBody>
      </p:sp>
    </p:spTree>
    <p:extLst>
      <p:ext uri="{BB962C8B-B14F-4D97-AF65-F5344CB8AC3E}">
        <p14:creationId xmlns:p14="http://schemas.microsoft.com/office/powerpoint/2010/main" val="1545472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0BB14C-B4C7-4B2D-AE98-2700608F4489}" type="slidenum">
              <a:rPr lang="ru-RU" smtClean="0"/>
              <a:t>27</a:t>
            </a:fld>
            <a:endParaRPr lang="ru-RU"/>
          </a:p>
        </p:txBody>
      </p:sp>
    </p:spTree>
    <p:extLst>
      <p:ext uri="{BB962C8B-B14F-4D97-AF65-F5344CB8AC3E}">
        <p14:creationId xmlns:p14="http://schemas.microsoft.com/office/powerpoint/2010/main" val="363360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700CA53-8BC4-47C8-BEEC-345ABC656D08}" type="datetimeFigureOut">
              <a:rPr lang="ru-RU" smtClean="0"/>
              <a:t>05.03.2013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DD66431-6FE1-475D-803F-3C9713CE1CDC}"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700CA53-8BC4-47C8-BEEC-345ABC656D08}" type="datetimeFigureOut">
              <a:rPr lang="ru-RU" smtClean="0"/>
              <a:t>05.03.2013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DD66431-6FE1-475D-803F-3C9713CE1CDC}"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700CA53-8BC4-47C8-BEEC-345ABC656D08}" type="datetimeFigureOut">
              <a:rPr lang="ru-RU" smtClean="0"/>
              <a:t>05.03.2013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DD66431-6FE1-475D-803F-3C9713CE1CDC}"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700CA53-8BC4-47C8-BEEC-345ABC656D08}" type="datetimeFigureOut">
              <a:rPr lang="ru-RU" smtClean="0"/>
              <a:t>05.03.2013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DD66431-6FE1-475D-803F-3C9713CE1CDC}"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700CA53-8BC4-47C8-BEEC-345ABC656D08}" type="datetimeFigureOut">
              <a:rPr lang="ru-RU" smtClean="0"/>
              <a:t>05.03.2013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DD66431-6FE1-475D-803F-3C9713CE1CDC}"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700CA53-8BC4-47C8-BEEC-345ABC656D08}" type="datetimeFigureOut">
              <a:rPr lang="ru-RU" smtClean="0"/>
              <a:t>05.03.2013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DD66431-6FE1-475D-803F-3C9713CE1CDC}"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00CA53-8BC4-47C8-BEEC-345ABC656D08}" type="datetimeFigureOut">
              <a:rPr lang="ru-RU" smtClean="0"/>
              <a:t>05.03.2013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DD66431-6FE1-475D-803F-3C9713CE1CDC}"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700CA53-8BC4-47C8-BEEC-345ABC656D08}" type="datetimeFigureOut">
              <a:rPr lang="ru-RU" smtClean="0"/>
              <a:t>05.03.2013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DD66431-6FE1-475D-803F-3C9713CE1CDC}"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700CA53-8BC4-47C8-BEEC-345ABC656D08}" type="datetimeFigureOut">
              <a:rPr lang="ru-RU" smtClean="0"/>
              <a:t>05.03.2013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DD66431-6FE1-475D-803F-3C9713CE1CDC}"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700CA53-8BC4-47C8-BEEC-345ABC656D08}" type="datetimeFigureOut">
              <a:rPr lang="ru-RU" smtClean="0"/>
              <a:t>05.03.2013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DD66431-6FE1-475D-803F-3C9713CE1CDC}"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700CA53-8BC4-47C8-BEEC-345ABC656D08}" type="datetimeFigureOut">
              <a:rPr lang="ru-RU" smtClean="0"/>
              <a:t>05.03.2013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DD66431-6FE1-475D-803F-3C9713CE1CDC}"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5700CA53-8BC4-47C8-BEEC-345ABC656D08}" type="datetimeFigureOut">
              <a:rPr lang="ru-RU" smtClean="0"/>
              <a:t>05.03.2013</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0DD66431-6FE1-475D-803F-3C9713CE1CDC}"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 Id="rId5" Type="http://schemas.openxmlformats.org/officeDocument/2006/relationships/image" Target="../media/image33.jpe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73795" y="2924945"/>
            <a:ext cx="5637010" cy="3009720"/>
          </a:xfrm>
        </p:spPr>
        <p:txBody>
          <a:bodyPr/>
          <a:lstStyle/>
          <a:p>
            <a:endParaRPr lang="ru-RU" dirty="0"/>
          </a:p>
        </p:txBody>
      </p:sp>
      <p:sp>
        <p:nvSpPr>
          <p:cNvPr id="2" name="Заголовок 1"/>
          <p:cNvSpPr>
            <a:spLocks noGrp="1"/>
          </p:cNvSpPr>
          <p:nvPr>
            <p:ph type="ctrTitle"/>
          </p:nvPr>
        </p:nvSpPr>
        <p:spPr>
          <a:xfrm>
            <a:off x="1115616" y="620688"/>
            <a:ext cx="7175351" cy="1793167"/>
          </a:xfrm>
        </p:spPr>
        <p:txBody>
          <a:bodyPr/>
          <a:lstStyle/>
          <a:p>
            <a:r>
              <a:rPr lang="ru-RU" dirty="0" err="1" smtClean="0"/>
              <a:t>Аланым</a:t>
            </a:r>
            <a:r>
              <a:rPr lang="ru-RU" dirty="0" smtClean="0"/>
              <a:t> – минем кече </a:t>
            </a:r>
            <a:r>
              <a:rPr lang="ru-RU" dirty="0" err="1" smtClean="0"/>
              <a:t>Ватаным</a:t>
            </a:r>
            <a:r>
              <a:rPr lang="ru-RU" dirty="0" smtClean="0"/>
              <a:t>!</a:t>
            </a:r>
            <a:endParaRPr lang="ru-RU" dirty="0"/>
          </a:p>
        </p:txBody>
      </p:sp>
      <p:pic>
        <p:nvPicPr>
          <p:cNvPr id="1026" name="Picture 2" descr="C:\Users\Айзиряк\Desktop\Новая папка (5)\Хорошо в деревни летом!.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492896"/>
            <a:ext cx="8169424" cy="4032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60315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9349"/>
            <a:ext cx="8424935" cy="2088232"/>
          </a:xfrm>
        </p:spPr>
        <p:txBody>
          <a:bodyPr/>
          <a:lstStyle/>
          <a:p>
            <a:pPr algn="ctr"/>
            <a:r>
              <a:rPr lang="tt-RU" sz="4000" dirty="0" smtClean="0"/>
              <a:t>Балтач районы Алан урта мәктәбе 1нче сыйныф укучыларының проект эше</a:t>
            </a:r>
            <a:endParaRPr lang="ru-RU" sz="4000" dirty="0"/>
          </a:p>
        </p:txBody>
      </p:sp>
      <p:pic>
        <p:nvPicPr>
          <p:cNvPr id="2050" name="Picture 2" descr="C:\Users\Айзиряк\Desktop\гульгена\DSCF0574.JPG"/>
          <p:cNvPicPr>
            <a:picLocks noGrp="1" noChangeAspect="1" noChangeArrowheads="1"/>
          </p:cNvPicPr>
          <p:nvPr>
            <p:ph sz="quarter" idx="13"/>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260648"/>
            <a:ext cx="6696743"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474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467544" y="332656"/>
            <a:ext cx="4392488" cy="2163020"/>
          </a:xfrm>
        </p:spPr>
        <p:txBody>
          <a:bodyPr>
            <a:normAutofit/>
          </a:bodyPr>
          <a:lstStyle/>
          <a:p>
            <a:r>
              <a:rPr lang="tt-RU" sz="6000" dirty="0" smtClean="0">
                <a:cs typeface="Angsana New" pitchFamily="18" charset="-34"/>
              </a:rPr>
              <a:t>Гипотеза</a:t>
            </a:r>
            <a:endParaRPr lang="ru-RU" sz="6000" dirty="0">
              <a:cs typeface="Angsana New" pitchFamily="18" charset="-34"/>
            </a:endParaRPr>
          </a:p>
        </p:txBody>
      </p:sp>
      <p:sp>
        <p:nvSpPr>
          <p:cNvPr id="4" name="Заголовок 3"/>
          <p:cNvSpPr>
            <a:spLocks noGrp="1"/>
          </p:cNvSpPr>
          <p:nvPr>
            <p:ph type="title"/>
          </p:nvPr>
        </p:nvSpPr>
        <p:spPr>
          <a:xfrm>
            <a:off x="727268" y="4464420"/>
            <a:ext cx="8021196" cy="2060923"/>
          </a:xfrm>
        </p:spPr>
        <p:txBody>
          <a:bodyPr/>
          <a:lstStyle/>
          <a:p>
            <a:pPr algn="ctr"/>
            <a:r>
              <a:rPr lang="tt-RU" sz="6000" dirty="0" smtClean="0"/>
              <a:t>Туган ил кайдан башлана?</a:t>
            </a:r>
            <a:endParaRPr lang="ru-RU" sz="6000" dirty="0"/>
          </a:p>
        </p:txBody>
      </p:sp>
      <p:pic>
        <p:nvPicPr>
          <p:cNvPr id="3074" name="Picture 2" descr="C:\Users\Айзиряк\Desktop\Новая папка (5)\Полюбуйся, весна наступает!.JPG"/>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l="6142" r="614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3961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836712"/>
            <a:ext cx="8568952" cy="1143000"/>
          </a:xfrm>
        </p:spPr>
        <p:txBody>
          <a:bodyPr/>
          <a:lstStyle/>
          <a:p>
            <a:pPr algn="l"/>
            <a:r>
              <a:rPr lang="tt-RU" sz="6000" dirty="0" smtClean="0"/>
              <a:t>Максат:</a:t>
            </a:r>
            <a:r>
              <a:rPr lang="tt-RU" dirty="0" smtClean="0"/>
              <a:t/>
            </a:r>
            <a:br>
              <a:rPr lang="tt-RU" dirty="0" smtClean="0"/>
            </a:br>
            <a:r>
              <a:rPr lang="tt-RU" dirty="0" smtClean="0"/>
              <a:t/>
            </a:r>
            <a:br>
              <a:rPr lang="tt-RU" dirty="0" smtClean="0"/>
            </a:br>
            <a:r>
              <a:rPr lang="tt-RU" sz="4800" dirty="0" smtClean="0"/>
              <a:t>Нәрсә ул туган җир?</a:t>
            </a:r>
            <a:br>
              <a:rPr lang="tt-RU" sz="4800" dirty="0" smtClean="0"/>
            </a:br>
            <a:r>
              <a:rPr lang="tt-RU" sz="4800" dirty="0" smtClean="0"/>
              <a:t/>
            </a:r>
            <a:br>
              <a:rPr lang="tt-RU" sz="4800" dirty="0" smtClean="0"/>
            </a:br>
            <a:r>
              <a:rPr lang="tt-RU" sz="4800" dirty="0" smtClean="0"/>
              <a:t>Туган илнең киләчәген ничек итеп күрәбез?</a:t>
            </a:r>
            <a:br>
              <a:rPr lang="tt-RU" sz="4800" dirty="0" smtClean="0"/>
            </a:br>
            <a:endParaRPr lang="ru-RU" sz="4800" dirty="0"/>
          </a:p>
        </p:txBody>
      </p:sp>
    </p:spTree>
    <p:extLst>
      <p:ext uri="{BB962C8B-B14F-4D97-AF65-F5344CB8AC3E}">
        <p14:creationId xmlns:p14="http://schemas.microsoft.com/office/powerpoint/2010/main" val="38958342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04664"/>
            <a:ext cx="8892480" cy="5904656"/>
          </a:xfrm>
        </p:spPr>
        <p:txBody>
          <a:bodyPr/>
          <a:lstStyle/>
          <a:p>
            <a:pPr algn="ctr"/>
            <a:r>
              <a:rPr lang="tt-RU" dirty="0" smtClean="0"/>
              <a:t>Без  -  Татарстан Республикасы Балтач районы Алан урта мәктәбенең 1нче сыйныф укучылары. Безне эзләнү эшләренә укытучыбыз Тәнзилә апа Хабибуллина өйрәтә.</a:t>
            </a:r>
            <a:endParaRPr lang="ru-RU" dirty="0"/>
          </a:p>
        </p:txBody>
      </p:sp>
    </p:spTree>
    <p:extLst>
      <p:ext uri="{BB962C8B-B14F-4D97-AF65-F5344CB8AC3E}">
        <p14:creationId xmlns:p14="http://schemas.microsoft.com/office/powerpoint/2010/main" val="1220524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395536" y="548680"/>
            <a:ext cx="8245424" cy="1368152"/>
          </a:xfrm>
        </p:spPr>
        <p:txBody>
          <a:bodyPr/>
          <a:lstStyle/>
          <a:p>
            <a:r>
              <a:rPr lang="tt-RU" sz="2800" i="1" dirty="0" smtClean="0"/>
              <a:t>Без – 1нче сыйныф укучылары укытучыбыз Тәнзилә апа белән берлектә Аланым минем кече Ватаным дигән темага проект әзерләдек.</a:t>
            </a:r>
            <a:endParaRPr lang="ru-RU" sz="2800" i="1" dirty="0"/>
          </a:p>
        </p:txBody>
      </p:sp>
      <p:pic>
        <p:nvPicPr>
          <p:cNvPr id="4098" name="Picture 2" descr="C:\Users\Айзиряк\Desktop\Новая папка (5)\Наблюдаем!.JP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2132856"/>
            <a:ext cx="4104456" cy="3528392"/>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Айзиряк\Desktop\Новая папка (5)\убираем в лесу.JPG"/>
          <p:cNvPicPr>
            <a:picLocks noGrp="1" noChangeAspect="1" noChangeArrowheads="1"/>
          </p:cNvPicPr>
          <p:nvPr>
            <p:ph sz="quarter" idx="4"/>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2132856"/>
            <a:ext cx="4176464" cy="3489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675177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9684" y="404664"/>
            <a:ext cx="8330788" cy="6095754"/>
          </a:xfrm>
        </p:spPr>
        <p:txBody>
          <a:bodyPr/>
          <a:lstStyle/>
          <a:p>
            <a:pPr algn="just"/>
            <a:r>
              <a:rPr lang="tt-RU" dirty="0" smtClean="0"/>
              <a:t>Бу теманы ачу өчен без авылыбыз тарихы белән таныштык. Әти – әниләребезгә, әби – бабайларыбызга бик күп сораулар бирдек. Истәлекле урыннарга сәяхәтләргә бардык.</a:t>
            </a:r>
            <a:endParaRPr lang="ru-RU" dirty="0"/>
          </a:p>
        </p:txBody>
      </p:sp>
    </p:spTree>
    <p:extLst>
      <p:ext uri="{BB962C8B-B14F-4D97-AF65-F5344CB8AC3E}">
        <p14:creationId xmlns:p14="http://schemas.microsoft.com/office/powerpoint/2010/main" val="2931661645"/>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251520" y="548680"/>
            <a:ext cx="4320480" cy="6048672"/>
          </a:xfrm>
        </p:spPr>
        <p:txBody>
          <a:bodyPr>
            <a:normAutofit/>
          </a:bodyPr>
          <a:lstStyle/>
          <a:p>
            <a:r>
              <a:rPr lang="tt-RU" sz="3000" b="1" dirty="0" smtClean="0"/>
              <a:t>Безнең туган җиребез Балтач районы Алан авылы.Авылыбызның  исеме дә бик матур – урман эчендәге аланлык. Авылыбызның тирә –ягын урман уратып алганга борынгы бабаларыбыз аны Алан дип атаганнар</a:t>
            </a:r>
            <a:r>
              <a:rPr lang="tt-RU" sz="3000" dirty="0" smtClean="0"/>
              <a:t>.</a:t>
            </a:r>
            <a:endParaRPr lang="ru-RU" sz="3000" dirty="0"/>
          </a:p>
        </p:txBody>
      </p:sp>
      <p:pic>
        <p:nvPicPr>
          <p:cNvPr id="5122" name="Picture 2" descr="C:\Users\Айзиряк\Desktop\Новая папка (5)\Мой лес родной.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94225" y="620688"/>
            <a:ext cx="4016375" cy="5184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80953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251520" y="476672"/>
            <a:ext cx="4536504" cy="3816424"/>
          </a:xfrm>
        </p:spPr>
        <p:txBody>
          <a:bodyPr/>
          <a:lstStyle/>
          <a:p>
            <a:endParaRPr lang="ru-RU" dirty="0"/>
          </a:p>
        </p:txBody>
      </p:sp>
      <p:sp>
        <p:nvSpPr>
          <p:cNvPr id="4" name="Заголовок 3"/>
          <p:cNvSpPr>
            <a:spLocks noGrp="1"/>
          </p:cNvSpPr>
          <p:nvPr>
            <p:ph type="title"/>
          </p:nvPr>
        </p:nvSpPr>
        <p:spPr>
          <a:xfrm>
            <a:off x="575556" y="4941168"/>
            <a:ext cx="8424936" cy="1503040"/>
          </a:xfrm>
        </p:spPr>
        <p:txBody>
          <a:bodyPr/>
          <a:lstStyle/>
          <a:p>
            <a:pPr algn="ctr"/>
            <a:r>
              <a:rPr lang="tt-RU" sz="4400" dirty="0" smtClean="0"/>
              <a:t>Туган авылыбыз табигате җәен дә кышын да бик гүзәл!</a:t>
            </a:r>
            <a:endParaRPr lang="ru-RU" sz="4400" dirty="0"/>
          </a:p>
        </p:txBody>
      </p:sp>
      <p:pic>
        <p:nvPicPr>
          <p:cNvPr id="6146" name="Picture 2" descr="C:\Users\Айзиряк\Desktop\Новая папка (5)\Моя малая родина!!!.JPG"/>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l="660" r="660"/>
          <a:stretch>
            <a:fillRect/>
          </a:stretch>
        </p:blipFill>
        <p:spPr bwMode="auto">
          <a:xfrm>
            <a:off x="4475174" y="589084"/>
            <a:ext cx="4668825" cy="3681722"/>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589084"/>
            <a:ext cx="4320480" cy="3704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638263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1331640" y="3933056"/>
            <a:ext cx="5637010" cy="882119"/>
          </a:xfrm>
        </p:spPr>
        <p:txBody>
          <a:bodyPr/>
          <a:lstStyle/>
          <a:p>
            <a:endParaRPr lang="ru-RU"/>
          </a:p>
        </p:txBody>
      </p:sp>
      <p:sp>
        <p:nvSpPr>
          <p:cNvPr id="3" name="Заголовок 2"/>
          <p:cNvSpPr>
            <a:spLocks noGrp="1"/>
          </p:cNvSpPr>
          <p:nvPr>
            <p:ph type="ctrTitle"/>
          </p:nvPr>
        </p:nvSpPr>
        <p:spPr>
          <a:xfrm>
            <a:off x="683568" y="1124744"/>
            <a:ext cx="7175351" cy="1793167"/>
          </a:xfrm>
        </p:spPr>
        <p:txBody>
          <a:bodyPr/>
          <a:lstStyle/>
          <a:p>
            <a:endParaRPr lang="ru-RU" dirty="0"/>
          </a:p>
        </p:txBody>
      </p:sp>
      <p:pic>
        <p:nvPicPr>
          <p:cNvPr id="1026" name="Picture 2" descr="C:\Users\Айзиряк\Desktop\Новая папка (6)\DSC0347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260648"/>
            <a:ext cx="8568952" cy="612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555545"/>
      </p:ext>
    </p:extLst>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6700" y="4869160"/>
            <a:ext cx="8568952" cy="1143000"/>
          </a:xfrm>
        </p:spPr>
        <p:txBody>
          <a:bodyPr/>
          <a:lstStyle/>
          <a:p>
            <a:pPr algn="ctr"/>
            <a:r>
              <a:rPr lang="tt-RU" sz="6000" dirty="0" smtClean="0"/>
              <a:t>Әнием миңа менә ниләр сөйләде...</a:t>
            </a:r>
            <a:endParaRPr lang="ru-RU" sz="6000" dirty="0"/>
          </a:p>
        </p:txBody>
      </p:sp>
      <p:sp>
        <p:nvSpPr>
          <p:cNvPr id="4" name="Объект 3"/>
          <p:cNvSpPr>
            <a:spLocks noGrp="1"/>
          </p:cNvSpPr>
          <p:nvPr>
            <p:ph sz="quarter" idx="14"/>
          </p:nvPr>
        </p:nvSpPr>
        <p:spPr/>
        <p:txBody>
          <a:bodyPr>
            <a:noAutofit/>
          </a:bodyPr>
          <a:lstStyle/>
          <a:p>
            <a:r>
              <a:rPr lang="tt-RU" sz="3200" dirty="0" smtClean="0"/>
              <a:t>Мин Хисаметдинова Зөһрә Таһир кызы әниемнән:</a:t>
            </a:r>
          </a:p>
          <a:p>
            <a:r>
              <a:rPr lang="tt-RU" sz="3200" dirty="0" smtClean="0"/>
              <a:t>-”Әни, нәрсә ул туган җир?” дип  сорадым.</a:t>
            </a:r>
            <a:endParaRPr lang="ru-RU" sz="3200" dirty="0"/>
          </a:p>
        </p:txBody>
      </p:sp>
      <p:pic>
        <p:nvPicPr>
          <p:cNvPr id="7170"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539552" y="332656"/>
            <a:ext cx="3600400"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696980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0" y="1988840"/>
            <a:ext cx="5292080" cy="4680520"/>
          </a:xfrm>
        </p:spPr>
        <p:txBody>
          <a:bodyPr>
            <a:noAutofit/>
          </a:bodyPr>
          <a:lstStyle/>
          <a:p>
            <a:r>
              <a:rPr lang="ru-RU" sz="2000" dirty="0" smtClean="0"/>
              <a:t>-Минем </a:t>
            </a:r>
            <a:r>
              <a:rPr lang="ru-RU" sz="2000" dirty="0" err="1" smtClean="0"/>
              <a:t>туган</a:t>
            </a:r>
            <a:r>
              <a:rPr lang="ru-RU" sz="2000" dirty="0" smtClean="0"/>
              <a:t> </a:t>
            </a:r>
            <a:r>
              <a:rPr lang="ru-RU" sz="2000" dirty="0" err="1" smtClean="0"/>
              <a:t>авылым</a:t>
            </a:r>
            <a:r>
              <a:rPr lang="ru-RU" sz="2000" dirty="0" smtClean="0"/>
              <a:t> </a:t>
            </a:r>
            <a:r>
              <a:rPr lang="tt-RU" sz="2000" dirty="0" smtClean="0"/>
              <a:t>Кукмара районы Тырыш авылы. Туган авылымда тырыш, уңган, булган кешеләр яши. Авылым бик матур.  Кыз баланың язмышы, кызым, ире яшәгән җиргә береккән булырга тиеш. Мин дә әтиенгезгә кияүгә чыгып, Алан авылына килдем. Аланның матур табигатен бер күрүдә үз итсәм дә авылымны гел сагынып яшим. Ә менә синең кече Ватаның, кызым, матур, бай табигатле Алан авылы. Син монда тудың, монда беренче кат егыла-егыла тәпи басарга өйрәндең, шушы авыл табигатенә сокланып беренче җырыңны суздың...  Кая гына китсәң дә туган авылыңны онытма, балам</a:t>
            </a:r>
            <a:endParaRPr lang="ru-RU" sz="2000" dirty="0"/>
          </a:p>
        </p:txBody>
      </p:sp>
      <p:sp>
        <p:nvSpPr>
          <p:cNvPr id="4" name="Заголовок 3"/>
          <p:cNvSpPr>
            <a:spLocks noGrp="1"/>
          </p:cNvSpPr>
          <p:nvPr>
            <p:ph type="title"/>
          </p:nvPr>
        </p:nvSpPr>
        <p:spPr>
          <a:xfrm>
            <a:off x="0" y="188640"/>
            <a:ext cx="8784976" cy="936104"/>
          </a:xfrm>
        </p:spPr>
        <p:txBody>
          <a:bodyPr/>
          <a:lstStyle/>
          <a:p>
            <a:r>
              <a:rPr lang="tt-RU" sz="2800" dirty="0" smtClean="0"/>
              <a:t>Апаларың, әти-әниең, әби-бабаң, туганнарың белән яшәгән җир – туган җир ул, балам!</a:t>
            </a:r>
            <a:endParaRPr lang="ru-RU" sz="2800" dirty="0"/>
          </a:p>
        </p:txBody>
      </p:sp>
      <p:pic>
        <p:nvPicPr>
          <p:cNvPr id="3075" name="Picture 3"/>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6347" r="6347"/>
          <a:stretch>
            <a:fillRect/>
          </a:stretch>
        </p:blipFill>
        <p:spPr bwMode="auto">
          <a:xfrm>
            <a:off x="4716016" y="2276872"/>
            <a:ext cx="4320480"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389362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heel(1)">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548680"/>
            <a:ext cx="7848872" cy="1143000"/>
          </a:xfrm>
        </p:spPr>
        <p:txBody>
          <a:bodyPr/>
          <a:lstStyle/>
          <a:p>
            <a:pPr algn="ctr"/>
            <a:r>
              <a:rPr lang="ru-RU" sz="2400" dirty="0" smtClean="0"/>
              <a:t>Мин Гафурова </a:t>
            </a:r>
            <a:r>
              <a:rPr lang="tt-RU" sz="2400" dirty="0" smtClean="0"/>
              <a:t>Гөлгенә Илнур кызы  бабаемнан:  - Бабай, туган ил кайдан башлана?” дип сораган идем, бабаем миңа түбәндәгеләрне сөйләде:</a:t>
            </a:r>
            <a:endParaRPr lang="ru-RU" sz="2400" dirty="0"/>
          </a:p>
        </p:txBody>
      </p:sp>
      <p:sp>
        <p:nvSpPr>
          <p:cNvPr id="3" name="Объект 2"/>
          <p:cNvSpPr>
            <a:spLocks noGrp="1"/>
          </p:cNvSpPr>
          <p:nvPr>
            <p:ph sz="quarter" idx="13"/>
          </p:nvPr>
        </p:nvSpPr>
        <p:spPr>
          <a:xfrm>
            <a:off x="107504" y="1700808"/>
            <a:ext cx="4248472" cy="4536504"/>
          </a:xfrm>
        </p:spPr>
        <p:txBody>
          <a:bodyPr>
            <a:normAutofit lnSpcReduction="10000"/>
          </a:bodyPr>
          <a:lstStyle/>
          <a:p>
            <a:r>
              <a:rPr lang="tt-RU" dirty="0" smtClean="0"/>
              <a:t>Туган ил, туган туфрак кеше өчен әти-әнисе белән бер дәрәҗәдәге кадерле әйберләр. Син өеңне, безне яратасың икән, язын ташу акканын сокланып күзәтәсең, аннан соң елга кырыйларында калган чүп-чарлар өчен борчыласың икән, димәк, син, кызым, туган илеңне яратасың. Туган ил ул синең капка төбеңнән башлана. Аны һәрчак чиста-пөхтә тот!</a:t>
            </a:r>
            <a:endParaRPr lang="ru-RU" dirty="0"/>
          </a:p>
        </p:txBody>
      </p:sp>
      <p:pic>
        <p:nvPicPr>
          <p:cNvPr id="4098" name="Picture 2"/>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rcRect/>
          <a:stretch>
            <a:fillRect/>
          </a:stretch>
        </p:blipFill>
        <p:spPr bwMode="auto">
          <a:xfrm>
            <a:off x="4427984" y="1844824"/>
            <a:ext cx="4392489"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6782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quarter" idx="3"/>
          </p:nvPr>
        </p:nvSpPr>
        <p:spPr>
          <a:xfrm>
            <a:off x="395536" y="0"/>
            <a:ext cx="8280920" cy="1340768"/>
          </a:xfrm>
        </p:spPr>
        <p:txBody>
          <a:bodyPr/>
          <a:lstStyle/>
          <a:p>
            <a:r>
              <a:rPr lang="tt-RU" sz="3200" dirty="0" smtClean="0"/>
              <a:t>Кышын килсәгез сез безнең урманнарга</a:t>
            </a:r>
          </a:p>
          <a:p>
            <a:r>
              <a:rPr lang="tt-RU" sz="3200" dirty="0" smtClean="0"/>
              <a:t>Тәңкә карлар белән уйнарсыз...</a:t>
            </a:r>
            <a:endParaRPr lang="ru-RU" sz="3200" dirty="0"/>
          </a:p>
        </p:txBody>
      </p:sp>
      <p:sp>
        <p:nvSpPr>
          <p:cNvPr id="6" name="Заголовок 5"/>
          <p:cNvSpPr>
            <a:spLocks noGrp="1"/>
          </p:cNvSpPr>
          <p:nvPr>
            <p:ph type="title"/>
          </p:nvPr>
        </p:nvSpPr>
        <p:spPr>
          <a:xfrm>
            <a:off x="395536" y="5517232"/>
            <a:ext cx="8424936" cy="1143000"/>
          </a:xfrm>
        </p:spPr>
        <p:txBody>
          <a:bodyPr/>
          <a:lstStyle/>
          <a:p>
            <a:pPr algn="ctr"/>
            <a:r>
              <a:rPr lang="tt-RU" sz="3200" dirty="0" smtClean="0"/>
              <a:t>Агачларга кунган бәсләргә сокланып,</a:t>
            </a:r>
            <a:br>
              <a:rPr lang="tt-RU" sz="3200" dirty="0" smtClean="0"/>
            </a:br>
            <a:r>
              <a:rPr lang="tt-RU" sz="3200" dirty="0" smtClean="0"/>
              <a:t>Салкын тынлык көен тыңларсыз</a:t>
            </a:r>
            <a:br>
              <a:rPr lang="tt-RU" sz="3200" dirty="0" smtClean="0"/>
            </a:br>
            <a:r>
              <a:rPr lang="tt-RU" sz="3200" dirty="0" smtClean="0"/>
              <a:t/>
            </a:r>
            <a:br>
              <a:rPr lang="tt-RU" sz="3200" dirty="0" smtClean="0"/>
            </a:br>
            <a:r>
              <a:rPr lang="tt-RU" sz="3200" dirty="0" smtClean="0"/>
              <a:t> </a:t>
            </a:r>
            <a:endParaRPr lang="ru-RU" sz="3200" dirty="0"/>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07504" y="1412776"/>
            <a:ext cx="4464496"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4572000" y="1398588"/>
            <a:ext cx="4572000" cy="4046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638585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anim calcmode="lin" valueType="num">
                                      <p:cBhvr>
                                        <p:cTn id="8" dur="2000" fill="hold"/>
                                        <p:tgtEl>
                                          <p:spTgt spid="4">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4">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anim calcmode="lin" valueType="num">
                                      <p:cBhvr>
                                        <p:cTn id="13" dur="2000" fill="hold"/>
                                        <p:tgtEl>
                                          <p:spTgt spid="4">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4">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anim calcmode="lin" valueType="num">
                                      <p:cBhvr>
                                        <p:cTn id="20" dur="2000" fill="hold"/>
                                        <p:tgtEl>
                                          <p:spTgt spid="6"/>
                                        </p:tgtEl>
                                        <p:attrNameLst>
                                          <p:attrName>ppt_w</p:attrName>
                                        </p:attrNameLst>
                                      </p:cBhvr>
                                      <p:tavLst>
                                        <p:tav tm="0" fmla="#ppt_w*sin(2.5*pi*$)">
                                          <p:val>
                                            <p:fltVal val="0"/>
                                          </p:val>
                                        </p:tav>
                                        <p:tav tm="100000">
                                          <p:val>
                                            <p:fltVal val="1"/>
                                          </p:val>
                                        </p:tav>
                                      </p:tavLst>
                                    </p:anim>
                                    <p:anim calcmode="lin" valueType="num">
                                      <p:cBhvr>
                                        <p:cTn id="21"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51520" y="260648"/>
            <a:ext cx="8568952" cy="1484859"/>
          </a:xfrm>
        </p:spPr>
        <p:txBody>
          <a:bodyPr/>
          <a:lstStyle/>
          <a:p>
            <a:r>
              <a:rPr lang="tt-RU" sz="2800" dirty="0" smtClean="0"/>
              <a:t>Мин – Тимербаев Айназ Айнур улы, Тәнзилә апаның “Туган илнең киләчәген ничек итеп күз алдына китерәсез?” дигән соравына “Кояшлы итеп” дип җавап бирәсем килә.</a:t>
            </a:r>
            <a:endParaRPr lang="ru-RU" sz="2800" dirty="0"/>
          </a:p>
        </p:txBody>
      </p:sp>
      <p:pic>
        <p:nvPicPr>
          <p:cNvPr id="2050"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980" b="1980"/>
          <a:stretch>
            <a:fillRect/>
          </a:stretch>
        </p:blipFill>
        <p:spPr bwMode="auto">
          <a:xfrm>
            <a:off x="4716016" y="2564904"/>
            <a:ext cx="4320480" cy="3532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276872"/>
            <a:ext cx="4322194" cy="3818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22447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215516" y="116632"/>
            <a:ext cx="8712968" cy="2193424"/>
          </a:xfrm>
        </p:spPr>
        <p:txBody>
          <a:bodyPr>
            <a:noAutofit/>
          </a:bodyPr>
          <a:lstStyle/>
          <a:p>
            <a:pPr lvl="1"/>
            <a:r>
              <a:rPr lang="tt-RU" sz="2800" dirty="0" smtClean="0"/>
              <a:t>Чөнки мин уйнарга, күзәтергә, хыялланырга яратам. Ә кояшлы аяз көндә табигатнең бар матурлыгын да күрергә мөмкин. Туган җиребездә сугыш афәтләре күрмичә, аяк астында туфрак җылысын тоеп, әти-әни пар канаты астында үсү – минем теләгем. </a:t>
            </a:r>
            <a:endParaRPr lang="ru-RU"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140968"/>
            <a:ext cx="4176464"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140968"/>
            <a:ext cx="4104456"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513961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251520" y="260648"/>
            <a:ext cx="4248472" cy="1008112"/>
          </a:xfrm>
        </p:spPr>
        <p:txBody>
          <a:bodyPr/>
          <a:lstStyle/>
          <a:p>
            <a:r>
              <a:rPr lang="tt-RU" sz="3600" dirty="0" smtClean="0"/>
              <a:t>Туган җиремне яратам!</a:t>
            </a:r>
            <a:endParaRPr lang="ru-RU" sz="3600" dirty="0"/>
          </a:p>
        </p:txBody>
      </p:sp>
      <p:sp>
        <p:nvSpPr>
          <p:cNvPr id="3" name="Объект 2"/>
          <p:cNvSpPr>
            <a:spLocks noGrp="1"/>
          </p:cNvSpPr>
          <p:nvPr>
            <p:ph sz="half" idx="2"/>
          </p:nvPr>
        </p:nvSpPr>
        <p:spPr>
          <a:xfrm>
            <a:off x="251520" y="1400326"/>
            <a:ext cx="4251631" cy="4260922"/>
          </a:xfrm>
        </p:spPr>
        <p:txBody>
          <a:bodyPr>
            <a:noAutofit/>
          </a:bodyPr>
          <a:lstStyle/>
          <a:p>
            <a:r>
              <a:rPr lang="tt-RU" sz="2000" dirty="0" smtClean="0"/>
              <a:t>Мин – Миннемуллина Гөлгенә Раиф кызы. Әти-әнием, әби-бабаем, абыйларым, апам һәм сеңлем белән дус, тату,  бердәм гаиләдә яшим. Без туган ил турында шигырләр укыйбыз, җырлар тыңлыйбыз. Мин үз авылымны, бакча башларын, су буйларын бик яратам. Мин башта мүкәләп, аннары тәпиләп, аннары йөгереп йөргән бу җирләр – минем кече Ватаным!</a:t>
            </a:r>
            <a:endParaRPr lang="ru-RU" sz="2000" dirty="0"/>
          </a:p>
        </p:txBody>
      </p:sp>
      <p:sp>
        <p:nvSpPr>
          <p:cNvPr id="6" name="Заголовок 5"/>
          <p:cNvSpPr>
            <a:spLocks noGrp="1"/>
          </p:cNvSpPr>
          <p:nvPr>
            <p:ph type="title"/>
          </p:nvPr>
        </p:nvSpPr>
        <p:spPr>
          <a:xfrm>
            <a:off x="0" y="5715000"/>
            <a:ext cx="8837276" cy="1143000"/>
          </a:xfrm>
        </p:spPr>
        <p:txBody>
          <a:bodyPr/>
          <a:lstStyle/>
          <a:p>
            <a:pPr algn="ctr"/>
            <a:r>
              <a:rPr lang="tt-RU" dirty="0" smtClean="0"/>
              <a:t>Рәхмәт сиңа изге туган җир!</a:t>
            </a:r>
            <a:endParaRPr lang="ru-RU" dirty="0"/>
          </a:p>
        </p:txBody>
      </p:sp>
      <p:pic>
        <p:nvPicPr>
          <p:cNvPr id="5122" name="Picture 2"/>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4499992" y="1124744"/>
            <a:ext cx="4320479"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163902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heel(1)">
                                      <p:cBhvr>
                                        <p:cTn id="11"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3" y="4372168"/>
            <a:ext cx="8712968" cy="2153176"/>
          </a:xfrm>
        </p:spPr>
        <p:txBody>
          <a:bodyPr/>
          <a:lstStyle/>
          <a:p>
            <a:pPr algn="ctr"/>
            <a:r>
              <a:rPr lang="tt-RU" sz="4000" dirty="0" smtClean="0"/>
              <a:t>Минем абыйларым, сеңлем, дусларым, минем өем – </a:t>
            </a:r>
            <a:r>
              <a:rPr lang="tt-RU" sz="4000" dirty="0" smtClean="0"/>
              <a:t>минем </a:t>
            </a:r>
            <a:r>
              <a:rPr lang="tt-RU" sz="4000" dirty="0" smtClean="0"/>
              <a:t>кече Ватаным!</a:t>
            </a:r>
            <a:endParaRPr lang="ru-RU" sz="4000" dirty="0"/>
          </a:p>
        </p:txBody>
      </p:sp>
      <p:pic>
        <p:nvPicPr>
          <p:cNvPr id="1026" name="Picture 2" descr="C:\Users\Айзиряк\Desktop\КАРТОЧКИ КЛАССА\гульгена\DSCF0556.JPG"/>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88640"/>
            <a:ext cx="4165922" cy="353563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Айзиряк\Desktop\КАРТОЧКИ КЛАССА\гульгена\DSCF0117.JPG"/>
          <p:cNvPicPr>
            <a:picLocks noGrp="1" noChangeAspect="1" noChangeArrowheads="1"/>
          </p:cNvPicPr>
          <p:nvPr>
            <p:ph sz="quarter" idx="14"/>
          </p:nvPr>
        </p:nvPicPr>
        <p:blipFill>
          <a:blip r:embed="rId3" cstate="print">
            <a:extLst>
              <a:ext uri="{28A0092B-C50C-407E-A947-70E740481C1C}">
                <a14:useLocalDpi xmlns:a14="http://schemas.microsoft.com/office/drawing/2010/main" val="0"/>
              </a:ext>
            </a:extLst>
          </a:blip>
          <a:srcRect/>
          <a:stretch>
            <a:fillRect/>
          </a:stretch>
        </p:blipFill>
        <p:spPr bwMode="auto">
          <a:xfrm>
            <a:off x="4211960" y="188640"/>
            <a:ext cx="4824536" cy="36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386173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496944" cy="1008112"/>
          </a:xfrm>
        </p:spPr>
        <p:txBody>
          <a:bodyPr/>
          <a:lstStyle/>
          <a:p>
            <a:r>
              <a:rPr lang="tt-RU" sz="2400" b="0" dirty="0" smtClean="0"/>
              <a:t>Мин Әүхәдиев Рәмзис Рафил улы авылымның һәр почмагын яратам. Туган җир минем өчен изге җир!</a:t>
            </a:r>
            <a:endParaRPr lang="ru-RU" sz="2400" b="0" dirty="0"/>
          </a:p>
        </p:txBody>
      </p:sp>
      <p:sp>
        <p:nvSpPr>
          <p:cNvPr id="4" name="Текст 3"/>
          <p:cNvSpPr>
            <a:spLocks noGrp="1"/>
          </p:cNvSpPr>
          <p:nvPr>
            <p:ph type="body" sz="half" idx="2"/>
          </p:nvPr>
        </p:nvSpPr>
        <p:spPr>
          <a:xfrm>
            <a:off x="269303" y="4725144"/>
            <a:ext cx="4806753" cy="1512168"/>
          </a:xfrm>
        </p:spPr>
        <p:txBody>
          <a:bodyPr>
            <a:noAutofit/>
          </a:bodyPr>
          <a:lstStyle/>
          <a:p>
            <a:r>
              <a:rPr lang="tt-RU" sz="2000" b="1" dirty="0" smtClean="0">
                <a:latin typeface="Times New Roman" pitchFamily="18" charset="0"/>
                <a:cs typeface="Times New Roman" pitchFamily="18" charset="0"/>
              </a:rPr>
              <a:t>Мин авылымны бик яратам. Үземнең Аланда тууым белән горурланам. Авылымның киләчәген якты һәм матур итеп күз алдына китерәсем килә.</a:t>
            </a:r>
            <a:endParaRPr lang="ru-RU" sz="2000" b="1" dirty="0">
              <a:latin typeface="Times New Roman" pitchFamily="18" charset="0"/>
              <a:cs typeface="Times New Roman" pitchFamily="18" charset="0"/>
            </a:endParaRPr>
          </a:p>
        </p:txBody>
      </p:sp>
      <p:pic>
        <p:nvPicPr>
          <p:cNvPr id="6147" name="Picture 3" descr="C:\Users\Айзиряк\Desktop\КАРТОЧКИ КЛАССА\Фото365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412776"/>
            <a:ext cx="2952328" cy="338437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004048" y="1393522"/>
            <a:ext cx="3608590"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90366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barn(inVertical)">
                                      <p:cBhvr>
                                        <p:cTn id="14"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107504" y="260648"/>
            <a:ext cx="4752528" cy="3888432"/>
          </a:xfrm>
        </p:spPr>
        <p:txBody>
          <a:bodyPr>
            <a:noAutofit/>
          </a:bodyPr>
          <a:lstStyle/>
          <a:p>
            <a:pPr lvl="4"/>
            <a:r>
              <a:rPr lang="tt-RU" sz="2900" dirty="0" smtClean="0">
                <a:latin typeface="Times New Roman" pitchFamily="18" charset="0"/>
                <a:cs typeface="Times New Roman" pitchFamily="18" charset="0"/>
              </a:rPr>
              <a:t>Мин Тимербаева Дәлия Мулланур кызы, әбиемнән: “Әби, нәрсә ул туган ил, туган ил кайдан башлана?” дип сорадым.</a:t>
            </a:r>
            <a:endParaRPr lang="ru-RU" sz="2900" dirty="0">
              <a:latin typeface="Times New Roman" pitchFamily="18" charset="0"/>
              <a:cs typeface="Times New Roman" pitchFamily="18" charset="0"/>
            </a:endParaRPr>
          </a:p>
        </p:txBody>
      </p:sp>
      <p:sp>
        <p:nvSpPr>
          <p:cNvPr id="4" name="Заголовок 3"/>
          <p:cNvSpPr>
            <a:spLocks noGrp="1"/>
          </p:cNvSpPr>
          <p:nvPr>
            <p:ph type="title"/>
          </p:nvPr>
        </p:nvSpPr>
        <p:spPr>
          <a:xfrm>
            <a:off x="539552" y="4437112"/>
            <a:ext cx="8208912" cy="1503040"/>
          </a:xfrm>
        </p:spPr>
        <p:txBody>
          <a:bodyPr/>
          <a:lstStyle/>
          <a:p>
            <a:r>
              <a:rPr lang="tt-RU" sz="2800" dirty="0" smtClean="0">
                <a:latin typeface="Times New Roman" pitchFamily="18" charset="0"/>
                <a:cs typeface="Times New Roman" pitchFamily="18" charset="0"/>
              </a:rPr>
              <a:t>Әбием мине өйгә алып кереп, мин йоклаган бүлмәне күрсәтте дә: “Синең туган илең менә шушы бүлмәдән башлана , бәбекәчем”. диде.</a:t>
            </a:r>
            <a:endParaRPr lang="ru-RU" sz="2800" dirty="0">
              <a:latin typeface="Times New Roman" pitchFamily="18" charset="0"/>
              <a:cs typeface="Times New Roman" pitchFamily="18" charset="0"/>
            </a:endParaRPr>
          </a:p>
        </p:txBody>
      </p:sp>
      <p:pic>
        <p:nvPicPr>
          <p:cNvPr id="7170" name="Picture 2"/>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5446" b="5446"/>
          <a:stretch>
            <a:fillRect/>
          </a:stretch>
        </p:blipFill>
        <p:spPr bwMode="auto">
          <a:xfrm>
            <a:off x="4475174" y="332656"/>
            <a:ext cx="4273289" cy="39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19196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60649"/>
            <a:ext cx="4320480"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3212976"/>
            <a:ext cx="4286010" cy="3305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260649"/>
            <a:ext cx="4286010"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3573017"/>
            <a:ext cx="4320479" cy="2945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450937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539552" y="404664"/>
            <a:ext cx="4032449" cy="2768842"/>
          </a:xfrm>
        </p:spPr>
        <p:txBody>
          <a:bodyPr>
            <a:noAutofit/>
          </a:bodyPr>
          <a:lstStyle/>
          <a:p>
            <a:r>
              <a:rPr lang="tt-RU" sz="2000" b="1" dirty="0" smtClean="0">
                <a:latin typeface="Times New Roman" pitchFamily="18" charset="0"/>
                <a:cs typeface="Times New Roman" pitchFamily="18" charset="0"/>
              </a:rPr>
              <a:t>Мин Габидуллина Нәфисә Фәим кызы, әнием белән “Атау” болынында, “Кәримкә” елгасында  серләшеп, табигатне күзәтеп йөрергә яратам. “Нәрсә ул туган җир” дип соравыма  әнием миңа менә ниләр сөйләде</a:t>
            </a:r>
            <a:r>
              <a:rPr lang="tt-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
        <p:nvSpPr>
          <p:cNvPr id="4" name="Заголовок 3"/>
          <p:cNvSpPr>
            <a:spLocks noGrp="1"/>
          </p:cNvSpPr>
          <p:nvPr>
            <p:ph type="title"/>
          </p:nvPr>
        </p:nvSpPr>
        <p:spPr>
          <a:xfrm>
            <a:off x="179512" y="4077072"/>
            <a:ext cx="8712968" cy="2520280"/>
          </a:xfrm>
        </p:spPr>
        <p:txBody>
          <a:bodyPr/>
          <a:lstStyle/>
          <a:p>
            <a:r>
              <a:rPr lang="tt-RU" sz="2000" dirty="0" smtClean="0">
                <a:latin typeface="Times New Roman" pitchFamily="18" charset="0"/>
                <a:cs typeface="Times New Roman" pitchFamily="18" charset="0"/>
              </a:rPr>
              <a:t>Туган җир ул, син туып үскән авыл гына түгел, кызым. Солдатлар кебек тезелеп киткән  менә бу чыршылар да, безгә күренергә теләмичә генә бормаланып  агучы шушы инеш тә,  су буендагы казлар, үрдәкләр дә, көн буе матур итеп очучы керәшәләр  дә,җәй айларында чут-чут итеп сайраган сандугач тавышы да, мөгрәп көтүдән кайтучы сыер, яңа сауган сөт исе, көтүче абыйның чыбыркы тавышы, капка төбендәге комлыкта уйнап утырган балалар – болар барысы да сиңа якын, болар барысы да туган җир!</a:t>
            </a:r>
            <a:endParaRPr lang="ru-RU" sz="2000" dirty="0">
              <a:latin typeface="Times New Roman" pitchFamily="18" charset="0"/>
              <a:cs typeface="Times New Roman" pitchFamily="18" charset="0"/>
            </a:endParaRPr>
          </a:p>
        </p:txBody>
      </p:sp>
      <p:pic>
        <p:nvPicPr>
          <p:cNvPr id="2050"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823" r="823"/>
          <a:stretch>
            <a:fillRect/>
          </a:stretch>
        </p:blipFill>
        <p:spPr bwMode="auto">
          <a:xfrm>
            <a:off x="5004048" y="332656"/>
            <a:ext cx="3960440" cy="3415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76144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213120" y="2852936"/>
            <a:ext cx="8285711" cy="1143000"/>
          </a:xfrm>
        </p:spPr>
        <p:txBody>
          <a:bodyPr/>
          <a:lstStyle/>
          <a:p>
            <a:r>
              <a:rPr lang="tt-RU" dirty="0" smtClean="0"/>
              <a:t>Без кояшлы, чиста, яшел авылда яшәргә телибез!</a:t>
            </a:r>
            <a:endParaRPr lang="ru-RU" dirty="0"/>
          </a:p>
        </p:txBody>
      </p:sp>
      <p:pic>
        <p:nvPicPr>
          <p:cNvPr id="205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23528" y="4365104"/>
            <a:ext cx="4032448" cy="2492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4900319" y="4365104"/>
            <a:ext cx="3861066" cy="2492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0"/>
            <a:ext cx="3888432" cy="2492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descr="C:\Users\Айзиряк\Desktop\Новая папка (6)\DSC0351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00319" y="34616"/>
            <a:ext cx="3852936" cy="2458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31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fade">
                                      <p:cBhvr>
                                        <p:cTn id="12" dur="500"/>
                                        <p:tgtEl>
                                          <p:spTgt spid="2051"/>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45" presetClass="entr" presetSubtype="0" fill="hold" nodeType="clickEffect">
                                  <p:stCondLst>
                                    <p:cond delay="0"/>
                                  </p:stCondLst>
                                  <p:childTnLst>
                                    <p:set>
                                      <p:cBhvr>
                                        <p:cTn id="19" dur="1" fill="hold">
                                          <p:stCondLst>
                                            <p:cond delay="0"/>
                                          </p:stCondLst>
                                        </p:cTn>
                                        <p:tgtEl>
                                          <p:spTgt spid="1026"/>
                                        </p:tgtEl>
                                        <p:attrNameLst>
                                          <p:attrName>style.visibility</p:attrName>
                                        </p:attrNameLst>
                                      </p:cBhvr>
                                      <p:to>
                                        <p:strVal val="visible"/>
                                      </p:to>
                                    </p:set>
                                    <p:animEffect transition="in" filter="fade">
                                      <p:cBhvr>
                                        <p:cTn id="20" dur="2000"/>
                                        <p:tgtEl>
                                          <p:spTgt spid="1026"/>
                                        </p:tgtEl>
                                      </p:cBhvr>
                                    </p:animEffect>
                                    <p:anim calcmode="lin" valueType="num">
                                      <p:cBhvr>
                                        <p:cTn id="21" dur="2000" fill="hold"/>
                                        <p:tgtEl>
                                          <p:spTgt spid="1026"/>
                                        </p:tgtEl>
                                        <p:attrNameLst>
                                          <p:attrName>ppt_w</p:attrName>
                                        </p:attrNameLst>
                                      </p:cBhvr>
                                      <p:tavLst>
                                        <p:tav tm="0" fmla="#ppt_w*sin(2.5*pi*$)">
                                          <p:val>
                                            <p:fltVal val="0"/>
                                          </p:val>
                                        </p:tav>
                                        <p:tav tm="100000">
                                          <p:val>
                                            <p:fltVal val="1"/>
                                          </p:val>
                                        </p:tav>
                                      </p:tavLst>
                                    </p:anim>
                                    <p:anim calcmode="lin" valueType="num">
                                      <p:cBhvr>
                                        <p:cTn id="22" dur="2000" fill="hold"/>
                                        <p:tgtEl>
                                          <p:spTgt spid="1026"/>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fade">
                                      <p:cBhvr>
                                        <p:cTn id="27" dur="1000"/>
                                        <p:tgtEl>
                                          <p:spTgt spid="2050"/>
                                        </p:tgtEl>
                                      </p:cBhvr>
                                    </p:animEffect>
                                    <p:anim calcmode="lin" valueType="num">
                                      <p:cBhvr>
                                        <p:cTn id="28" dur="1000" fill="hold"/>
                                        <p:tgtEl>
                                          <p:spTgt spid="2050"/>
                                        </p:tgtEl>
                                        <p:attrNameLst>
                                          <p:attrName>ppt_x</p:attrName>
                                        </p:attrNameLst>
                                      </p:cBhvr>
                                      <p:tavLst>
                                        <p:tav tm="0">
                                          <p:val>
                                            <p:strVal val="#ppt_x"/>
                                          </p:val>
                                        </p:tav>
                                        <p:tav tm="100000">
                                          <p:val>
                                            <p:strVal val="#ppt_x"/>
                                          </p:val>
                                        </p:tav>
                                      </p:tavLst>
                                    </p:anim>
                                    <p:anim calcmode="lin" valueType="num">
                                      <p:cBhvr>
                                        <p:cTn id="2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p:txBody>
          <a:bodyPr/>
          <a:lstStyle/>
          <a:p>
            <a:endParaRPr lang="ru-RU" dirty="0"/>
          </a:p>
        </p:txBody>
      </p:sp>
      <p:sp>
        <p:nvSpPr>
          <p:cNvPr id="4" name="Заголовок 3"/>
          <p:cNvSpPr>
            <a:spLocks noGrp="1"/>
          </p:cNvSpPr>
          <p:nvPr>
            <p:ph type="title"/>
          </p:nvPr>
        </p:nvSpPr>
        <p:spPr>
          <a:xfrm>
            <a:off x="539552" y="4509120"/>
            <a:ext cx="7877180" cy="2016224"/>
          </a:xfrm>
        </p:spPr>
        <p:txBody>
          <a:bodyPr/>
          <a:lstStyle/>
          <a:p>
            <a:r>
              <a:rPr lang="ru-RU" sz="2400" dirty="0" err="1" smtClean="0">
                <a:latin typeface="Times New Roman" pitchFamily="18" charset="0"/>
                <a:cs typeface="Times New Roman" pitchFamily="18" charset="0"/>
              </a:rPr>
              <a:t>Нинди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матурлык</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Сарылы-яшелле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агачлар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тып</a:t>
            </a:r>
            <a:r>
              <a:rPr lang="ru-RU" sz="2400" dirty="0" smtClean="0">
                <a:latin typeface="Times New Roman" pitchFamily="18" charset="0"/>
                <a:cs typeface="Times New Roman" pitchFamily="18" charset="0"/>
              </a:rPr>
              <a:t>-тын урман юлы, </a:t>
            </a:r>
            <a:r>
              <a:rPr lang="ru-RU" sz="2400" dirty="0" err="1" smtClean="0">
                <a:latin typeface="Times New Roman" pitchFamily="18" charset="0"/>
                <a:cs typeface="Times New Roman" pitchFamily="18" charset="0"/>
              </a:rPr>
              <a:t>авыл</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уртасыннан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тыныч</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кына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агып</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ятучы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инеш</a:t>
            </a:r>
            <a:r>
              <a:rPr lang="ru-RU" sz="2400" dirty="0" smtClean="0">
                <a:latin typeface="Times New Roman" pitchFamily="18" charset="0"/>
                <a:cs typeface="Times New Roman" pitchFamily="18" charset="0"/>
              </a:rPr>
              <a:t>, т</a:t>
            </a:r>
            <a:r>
              <a:rPr lang="tt-RU" sz="2400" dirty="0" smtClean="0">
                <a:latin typeface="Times New Roman" pitchFamily="18" charset="0"/>
                <a:cs typeface="Times New Roman" pitchFamily="18" charset="0"/>
              </a:rPr>
              <a:t>ө</a:t>
            </a:r>
            <a:r>
              <a:rPr lang="ru-RU" sz="2400" dirty="0" smtClean="0">
                <a:latin typeface="Times New Roman" pitchFamily="18" charset="0"/>
                <a:cs typeface="Times New Roman" pitchFamily="18" charset="0"/>
              </a:rPr>
              <a:t>зек, </a:t>
            </a:r>
            <a:r>
              <a:rPr lang="ru-RU" sz="2400" dirty="0" err="1" smtClean="0">
                <a:latin typeface="Times New Roman" pitchFamily="18" charset="0"/>
                <a:cs typeface="Times New Roman" pitchFamily="18" charset="0"/>
              </a:rPr>
              <a:t>матур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йортлар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Бу</a:t>
            </a:r>
            <a:r>
              <a:rPr lang="ru-RU" sz="2400" dirty="0" smtClean="0">
                <a:latin typeface="Times New Roman" pitchFamily="18" charset="0"/>
                <a:cs typeface="Times New Roman" pitchFamily="18" charset="0"/>
              </a:rPr>
              <a:t> – </a:t>
            </a:r>
            <a:r>
              <a:rPr lang="ru-RU" sz="2400" dirty="0" err="1" smtClean="0">
                <a:latin typeface="Times New Roman" pitchFamily="18" charset="0"/>
                <a:cs typeface="Times New Roman" pitchFamily="18" charset="0"/>
              </a:rPr>
              <a:t>безнең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туган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җиребез</a:t>
            </a:r>
            <a:r>
              <a:rPr lang="ru-RU" sz="2400" dirty="0" smtClean="0">
                <a:latin typeface="Times New Roman" pitchFamily="18" charset="0"/>
                <a:cs typeface="Times New Roman" pitchFamily="18" charset="0"/>
              </a:rPr>
              <a:t>!</a:t>
            </a:r>
            <a:br>
              <a:rPr lang="ru-RU" sz="2400" dirty="0" smtClean="0">
                <a:latin typeface="Times New Roman" pitchFamily="18" charset="0"/>
                <a:cs typeface="Times New Roman" pitchFamily="18" charset="0"/>
              </a:rPr>
            </a:br>
            <a:endParaRPr lang="ru-RU" sz="2400" dirty="0">
              <a:latin typeface="Times New Roman" pitchFamily="18" charset="0"/>
              <a:cs typeface="Times New Roman" pitchFamily="18" charset="0"/>
            </a:endParaRPr>
          </a:p>
        </p:txBody>
      </p:sp>
      <p:pic>
        <p:nvPicPr>
          <p:cNvPr id="1026" name="Picture 2" descr="F:\фотки природы\DSC00873.JPG"/>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l="6142" r="6142"/>
          <a:stretch>
            <a:fillRect/>
          </a:stretch>
        </p:blipFill>
        <p:spPr bwMode="auto">
          <a:xfrm>
            <a:off x="4499992" y="836712"/>
            <a:ext cx="4427537" cy="341853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F:\фотки природы\IMG_049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836712"/>
            <a:ext cx="4100191" cy="3418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78077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548680"/>
            <a:ext cx="7848872" cy="1143000"/>
          </a:xfrm>
        </p:spPr>
        <p:txBody>
          <a:bodyPr/>
          <a:lstStyle/>
          <a:p>
            <a:pPr algn="l"/>
            <a:r>
              <a:rPr lang="tt-RU" sz="2800" dirty="0" smtClean="0">
                <a:latin typeface="Times New Roman" pitchFamily="18" charset="0"/>
                <a:cs typeface="Times New Roman" pitchFamily="18" charset="0"/>
              </a:rPr>
              <a:t>Укытучы апа – “Авылның киләчәген ничек итеп күз алдына китерәсез?” – дигән иде.</a:t>
            </a:r>
            <a:endParaRPr lang="ru-RU" sz="2800" dirty="0">
              <a:latin typeface="Times New Roman" pitchFamily="18" charset="0"/>
              <a:cs typeface="Times New Roman" pitchFamily="18" charset="0"/>
            </a:endParaRPr>
          </a:p>
        </p:txBody>
      </p:sp>
      <p:pic>
        <p:nvPicPr>
          <p:cNvPr id="2050"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115616" y="1700808"/>
            <a:ext cx="6984776" cy="4509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896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611560" y="1052736"/>
            <a:ext cx="7920880" cy="3888432"/>
          </a:xfrm>
        </p:spPr>
        <p:txBody>
          <a:bodyPr/>
          <a:lstStyle/>
          <a:p>
            <a:r>
              <a:rPr lang="tt-RU" sz="3600" b="0" dirty="0" smtClean="0">
                <a:latin typeface="Times New Roman" pitchFamily="18" charset="0"/>
                <a:cs typeface="Times New Roman" pitchFamily="18" charset="0"/>
              </a:rPr>
              <a:t>Без – авылның киләчәге, үзебезнең туган </a:t>
            </a:r>
            <a:r>
              <a:rPr lang="tt-RU" sz="3600" b="0" dirty="0" smtClean="0">
                <a:latin typeface="Times New Roman" pitchFamily="18" charset="0"/>
                <a:cs typeface="Times New Roman" pitchFamily="18" charset="0"/>
              </a:rPr>
              <a:t>мәктәбебезнең сакланып калуын телибез. Мәктәпне тәмамлаганнан соң, югары белем, һөнәр алып, кабат туган якларга кайтып,авылны үстерәсебез, саклап каласыбыз килә.Йөрисе </a:t>
            </a:r>
            <a:r>
              <a:rPr lang="tt-RU" sz="3600" b="0" dirty="0" smtClean="0">
                <a:latin typeface="Times New Roman" pitchFamily="18" charset="0"/>
                <a:cs typeface="Times New Roman" pitchFamily="18" charset="0"/>
              </a:rPr>
              <a:t>юлларыбыз уңайлы, урман – тугайларыбыз сандугачлы - былбыллы булсын иде.</a:t>
            </a:r>
            <a:endParaRPr lang="ru-RU" sz="3600" b="0" dirty="0">
              <a:latin typeface="Times New Roman" pitchFamily="18" charset="0"/>
              <a:cs typeface="Times New Roman" pitchFamily="18" charset="0"/>
            </a:endParaRPr>
          </a:p>
        </p:txBody>
      </p:sp>
    </p:spTree>
    <p:extLst>
      <p:ext uri="{BB962C8B-B14F-4D97-AF65-F5344CB8AC3E}">
        <p14:creationId xmlns:p14="http://schemas.microsoft.com/office/powerpoint/2010/main" val="592893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276872"/>
            <a:ext cx="8568952" cy="2088232"/>
          </a:xfrm>
        </p:spPr>
        <p:txBody>
          <a:bodyPr/>
          <a:lstStyle/>
          <a:p>
            <a:pPr algn="l"/>
            <a:r>
              <a:rPr lang="tt-RU" sz="2800" dirty="0" smtClean="0">
                <a:latin typeface="Times New Roman" pitchFamily="18" charset="0"/>
                <a:cs typeface="Times New Roman" pitchFamily="18" charset="0"/>
              </a:rPr>
              <a:t>Бу проектны эшләү нәтиҗәсендә без әти-әниең, әби-бабаең, туганнарың, дусларың белән бергә туган җирдә яшәү үзе зур бәхет икәнлеген аңладык. Һәр кешегә үзенең кече Ватаны белән горурланып яшәргә насыйп булсын.</a:t>
            </a:r>
            <a:endParaRPr lang="ru-RU" sz="2800" dirty="0">
              <a:latin typeface="Times New Roman" pitchFamily="18" charset="0"/>
              <a:cs typeface="Times New Roman" pitchFamily="18" charset="0"/>
            </a:endParaRPr>
          </a:p>
        </p:txBody>
      </p:sp>
      <p:pic>
        <p:nvPicPr>
          <p:cNvPr id="4098" name="Picture 2"/>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323528" y="0"/>
            <a:ext cx="3995936" cy="234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Grp="1" noChangeAspect="1" noChangeArrowheads="1"/>
          </p:cNvPicPr>
          <p:nvPr>
            <p:ph sz="quarter" idx="14"/>
          </p:nvPr>
        </p:nvPicPr>
        <p:blipFill>
          <a:blip r:embed="rId4">
            <a:extLst>
              <a:ext uri="{28A0092B-C50C-407E-A947-70E740481C1C}">
                <a14:useLocalDpi xmlns:a14="http://schemas.microsoft.com/office/drawing/2010/main" val="0"/>
              </a:ext>
            </a:extLst>
          </a:blip>
          <a:srcRect/>
          <a:stretch>
            <a:fillRect/>
          </a:stretch>
        </p:blipFill>
        <p:spPr bwMode="auto">
          <a:xfrm>
            <a:off x="4788024" y="4481300"/>
            <a:ext cx="3995936" cy="234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descr="F:\фотки природы\DSC0449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536" y="4581128"/>
            <a:ext cx="3923928" cy="2276872"/>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F:\фотки природы\DSC0352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88024" y="0"/>
            <a:ext cx="3995936" cy="2420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66511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597</TotalTime>
  <Words>885</Words>
  <Application>Microsoft Office PowerPoint</Application>
  <PresentationFormat>Экран (4:3)</PresentationFormat>
  <Paragraphs>40</Paragraphs>
  <Slides>27</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Воздушный поток</vt:lpstr>
      <vt:lpstr>Аланым – минем кече Ватаным!</vt:lpstr>
      <vt:lpstr>Балтач районы Алан урта мәктәбе 1нче сыйныф укучыларының проект эше</vt:lpstr>
      <vt:lpstr>Туган ил кайдан башлана?</vt:lpstr>
      <vt:lpstr>Максат:  Нәрсә ул туган җир?  Туган илнең киләчәген ничек итеп күрәбез? </vt:lpstr>
      <vt:lpstr>Без  -  Татарстан Республикасы Балтач районы Алан урта мәктәбенең 1нче сыйныф укучылары. Безне эзләнү эшләренә укытучыбыз Тәнзилә апа Хабибуллина өйрәтә.</vt:lpstr>
      <vt:lpstr>Презентация PowerPoint</vt:lpstr>
      <vt:lpstr>Бу теманы ачу өчен без авылыбыз тарихы белән таныштык. Әти – әниләребезгә, әби – бабайларыбызга бик күп сораулар бирдек. Истәлекле урыннарга сәяхәтләргә бардык.</vt:lpstr>
      <vt:lpstr>Презентация PowerPoint</vt:lpstr>
      <vt:lpstr>Туган авылыбыз табигате җәен дә кышын да бик гүзәл!</vt:lpstr>
      <vt:lpstr>Презентация PowerPoint</vt:lpstr>
      <vt:lpstr>Әнием миңа менә ниләр сөйләде...</vt:lpstr>
      <vt:lpstr>Апаларың, әти-әниең, әби-бабаң, туганнарың белән яшәгән җир – туган җир ул, балам!</vt:lpstr>
      <vt:lpstr>Мин Гафурова Гөлгенә Илнур кызы  бабаемнан:  - Бабай, туган ил кайдан башлана?” дип сораган идем, бабаем миңа түбәндәгеләрне сөйләде:</vt:lpstr>
      <vt:lpstr>Агачларга кунган бәсләргә сокланып, Салкын тынлык көен тыңларсыз   </vt:lpstr>
      <vt:lpstr>Мин – Тимербаев Айназ Айнур улы, Тәнзилә апаның “Туган илнең киләчәген ничек итеп күз алдына китерәсез?” дигән соравына “Кояшлы итеп” дип җавап бирәсем килә.</vt:lpstr>
      <vt:lpstr>Презентация PowerPoint</vt:lpstr>
      <vt:lpstr>Рәхмәт сиңа изге туган җир!</vt:lpstr>
      <vt:lpstr>Минем абыйларым, сеңлем, дусларым, минем өем – минем кече Ватаным!</vt:lpstr>
      <vt:lpstr>Мин Әүхәдиев Рәмзис Рафил улы авылымның һәр почмагын яратам. Туган җир минем өчен изге җир!</vt:lpstr>
      <vt:lpstr>Әбием мине өйгә алып кереп, мин йоклаган бүлмәне күрсәтте дә: “Синең туган илең менә шушы бүлмәдән башлана , бәбекәчем”. диде.</vt:lpstr>
      <vt:lpstr>Презентация PowerPoint</vt:lpstr>
      <vt:lpstr>Туган җир ул, син туып үскән авыл гына түгел, кызым. Солдатлар кебек тезелеп киткән  менә бу чыршылар да, безгә күренергә теләмичә генә бормаланып  агучы шушы инеш тә,  су буендагы казлар, үрдәкләр дә, көн буе матур итеп очучы керәшәләр  дә,җәй айларында чут-чут итеп сайраган сандугач тавышы да, мөгрәп көтүдән кайтучы сыер, яңа сауган сөт исе, көтүче абыйның чыбыркы тавышы, капка төбендәге комлыкта уйнап утырган балалар – болар барысы да сиңа якын, болар барысы да туган җир!</vt:lpstr>
      <vt:lpstr>Без кояшлы, чиста, яшел авылда яшәргә телибез!</vt:lpstr>
      <vt:lpstr>Нинди матурлык… Сарылы-яшелле агачлар, тып-тын урман юлы, авыл уртасыннан тыныч кына агып ятучы инеш, төзек, матур йортлар… Бу – безнең туган җиребез! </vt:lpstr>
      <vt:lpstr>Укытучы апа – “Авылның киләчәген ничек итеп күз алдына китерәсез?” – дигән иде.</vt:lpstr>
      <vt:lpstr>Без – авылның киләчәге, үзебезнең туган мәктәбебезнең сакланып калуын телибез. Мәктәпне тәмамлаганнан соң, югары белем, һөнәр алып, кабат туган якларга кайтып,авылны үстерәсебез, саклап каласыбыз килә.Йөрисе юлларыбыз уңайлы, урман – тугайларыбыз сандугачлы - былбыллы булсын иде.</vt:lpstr>
      <vt:lpstr>Бу проектны эшләү нәтиҗәсендә без әти-әниең, әби-бабаең, туганнарың, дусларың белән бергә туган җирдә яшәү үзе зур бәхет икәнлеген аңладык. Һәр кешегә үзенең кече Ватаны белән горурланып яшәргә насыйп булсын.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Аланым – минем кече Ватаным!</dc:title>
  <dc:creator>Айзиряк</dc:creator>
  <cp:lastModifiedBy>Айзиряк</cp:lastModifiedBy>
  <cp:revision>53</cp:revision>
  <dcterms:created xsi:type="dcterms:W3CDTF">2013-02-02T06:44:57Z</dcterms:created>
  <dcterms:modified xsi:type="dcterms:W3CDTF">2013-03-05T11:31:11Z</dcterms:modified>
</cp:coreProperties>
</file>